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61" r:id="rId3"/>
    <p:sldId id="257" r:id="rId4"/>
    <p:sldId id="258" r:id="rId5"/>
    <p:sldId id="259" r:id="rId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477" autoAdjust="0"/>
  </p:normalViewPr>
  <p:slideViewPr>
    <p:cSldViewPr>
      <p:cViewPr>
        <p:scale>
          <a:sx n="60" d="100"/>
          <a:sy n="60" d="100"/>
        </p:scale>
        <p:origin x="-1422"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49DFE3-39CE-4519-8DAC-7A06F4F564C4}" type="datetimeFigureOut">
              <a:rPr lang="es-CO" smtClean="0"/>
              <a:t>25/08/2014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3D4F00-AB3F-4B64-8B81-82CBEA4D4734}" type="slidenum">
              <a:rPr lang="es-CO" smtClean="0"/>
              <a:t>‹Nº›</a:t>
            </a:fld>
            <a:endParaRPr lang="es-CO"/>
          </a:p>
        </p:txBody>
      </p:sp>
    </p:spTree>
    <p:extLst>
      <p:ext uri="{BB962C8B-B14F-4D97-AF65-F5344CB8AC3E}">
        <p14:creationId xmlns:p14="http://schemas.microsoft.com/office/powerpoint/2010/main" val="2290902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6"/>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CO"/>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3A01E829-2408-46EF-A10D-1BF733F07AE1}" type="slidenum">
              <a:rPr lang="es-ES"/>
              <a:pPr>
                <a:defRPr/>
              </a:pPr>
              <a:t>‹Nº›</a:t>
            </a:fld>
            <a:endParaRPr lang="es-ES"/>
          </a:p>
        </p:txBody>
      </p:sp>
    </p:spTree>
    <p:extLst>
      <p:ext uri="{BB962C8B-B14F-4D97-AF65-F5344CB8AC3E}">
        <p14:creationId xmlns:p14="http://schemas.microsoft.com/office/powerpoint/2010/main" val="1777050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C674C01E-8B79-47BB-921A-64D16E1693F1}" type="slidenum">
              <a:rPr lang="es-ES"/>
              <a:pPr>
                <a:defRPr/>
              </a:pPr>
              <a:t>‹Nº›</a:t>
            </a:fld>
            <a:endParaRPr lang="es-ES"/>
          </a:p>
        </p:txBody>
      </p:sp>
    </p:spTree>
    <p:extLst>
      <p:ext uri="{BB962C8B-B14F-4D97-AF65-F5344CB8AC3E}">
        <p14:creationId xmlns:p14="http://schemas.microsoft.com/office/powerpoint/2010/main" val="3893284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9"/>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B52BDE88-B877-4151-9131-5AC1AC925ACA}" type="slidenum">
              <a:rPr lang="es-ES"/>
              <a:pPr>
                <a:defRPr/>
              </a:pPr>
              <a:t>‹Nº›</a:t>
            </a:fld>
            <a:endParaRPr lang="es-ES"/>
          </a:p>
        </p:txBody>
      </p:sp>
    </p:spTree>
    <p:extLst>
      <p:ext uri="{BB962C8B-B14F-4D97-AF65-F5344CB8AC3E}">
        <p14:creationId xmlns:p14="http://schemas.microsoft.com/office/powerpoint/2010/main" val="1253651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E4C5D18C-42EC-4462-BC8E-573E066E8865}" type="slidenum">
              <a:rPr lang="es-ES"/>
              <a:pPr>
                <a:defRPr/>
              </a:pPr>
              <a:t>‹Nº›</a:t>
            </a:fld>
            <a:endParaRPr lang="es-ES"/>
          </a:p>
        </p:txBody>
      </p:sp>
    </p:spTree>
    <p:extLst>
      <p:ext uri="{BB962C8B-B14F-4D97-AF65-F5344CB8AC3E}">
        <p14:creationId xmlns:p14="http://schemas.microsoft.com/office/powerpoint/2010/main" val="2781836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41562B78-4A09-44C3-9762-12AAB9A9DB4D}" type="slidenum">
              <a:rPr lang="es-ES"/>
              <a:pPr>
                <a:defRPr/>
              </a:pPr>
              <a:t>‹Nº›</a:t>
            </a:fld>
            <a:endParaRPr lang="es-ES"/>
          </a:p>
        </p:txBody>
      </p:sp>
    </p:spTree>
    <p:extLst>
      <p:ext uri="{BB962C8B-B14F-4D97-AF65-F5344CB8AC3E}">
        <p14:creationId xmlns:p14="http://schemas.microsoft.com/office/powerpoint/2010/main" val="3875892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72CCB51A-43E5-4229-A1E7-5E102A1EFA49}" type="slidenum">
              <a:rPr lang="es-ES"/>
              <a:pPr>
                <a:defRPr/>
              </a:pPr>
              <a:t>‹Nº›</a:t>
            </a:fld>
            <a:endParaRPr lang="es-ES"/>
          </a:p>
        </p:txBody>
      </p:sp>
    </p:spTree>
    <p:extLst>
      <p:ext uri="{BB962C8B-B14F-4D97-AF65-F5344CB8AC3E}">
        <p14:creationId xmlns:p14="http://schemas.microsoft.com/office/powerpoint/2010/main" val="2508682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263469D7-CA7D-4A1C-BE6A-C340EF26C099}" type="slidenum">
              <a:rPr lang="es-ES"/>
              <a:pPr>
                <a:defRPr/>
              </a:pPr>
              <a:t>‹Nº›</a:t>
            </a:fld>
            <a:endParaRPr lang="es-ES"/>
          </a:p>
        </p:txBody>
      </p:sp>
    </p:spTree>
    <p:extLst>
      <p:ext uri="{BB962C8B-B14F-4D97-AF65-F5344CB8AC3E}">
        <p14:creationId xmlns:p14="http://schemas.microsoft.com/office/powerpoint/2010/main" val="3393007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629848BF-CB6B-45C7-9B36-2E14FB714A21}" type="slidenum">
              <a:rPr lang="es-ES"/>
              <a:pPr>
                <a:defRPr/>
              </a:pPr>
              <a:t>‹Nº›</a:t>
            </a:fld>
            <a:endParaRPr lang="es-ES"/>
          </a:p>
        </p:txBody>
      </p:sp>
    </p:spTree>
    <p:extLst>
      <p:ext uri="{BB962C8B-B14F-4D97-AF65-F5344CB8AC3E}">
        <p14:creationId xmlns:p14="http://schemas.microsoft.com/office/powerpoint/2010/main" val="1073835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F39DAEBC-3295-4AAD-BD9B-381DF04C6C29}" type="slidenum">
              <a:rPr lang="es-ES"/>
              <a:pPr>
                <a:defRPr/>
              </a:pPr>
              <a:t>‹Nº›</a:t>
            </a:fld>
            <a:endParaRPr lang="es-ES"/>
          </a:p>
        </p:txBody>
      </p:sp>
    </p:spTree>
    <p:extLst>
      <p:ext uri="{BB962C8B-B14F-4D97-AF65-F5344CB8AC3E}">
        <p14:creationId xmlns:p14="http://schemas.microsoft.com/office/powerpoint/2010/main" val="1531345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0700332A-AC73-40A3-9A5E-6E92EF57C9D4}" type="slidenum">
              <a:rPr lang="es-ES"/>
              <a:pPr>
                <a:defRPr/>
              </a:pPr>
              <a:t>‹Nº›</a:t>
            </a:fld>
            <a:endParaRPr lang="es-ES"/>
          </a:p>
        </p:txBody>
      </p:sp>
    </p:spTree>
    <p:extLst>
      <p:ext uri="{BB962C8B-B14F-4D97-AF65-F5344CB8AC3E}">
        <p14:creationId xmlns:p14="http://schemas.microsoft.com/office/powerpoint/2010/main" val="3594706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1"/>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s-CO" noProof="0" smtClean="0"/>
          </a:p>
        </p:txBody>
      </p:sp>
      <p:sp>
        <p:nvSpPr>
          <p:cNvPr id="4" name="3 Marcador de texto"/>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861E5707-945E-4310-BAE8-64EB09661A57}" type="slidenum">
              <a:rPr lang="es-ES"/>
              <a:pPr>
                <a:defRPr/>
              </a:pPr>
              <a:t>‹Nº›</a:t>
            </a:fld>
            <a:endParaRPr lang="es-ES"/>
          </a:p>
        </p:txBody>
      </p:sp>
    </p:spTree>
    <p:extLst>
      <p:ext uri="{BB962C8B-B14F-4D97-AF65-F5344CB8AC3E}">
        <p14:creationId xmlns:p14="http://schemas.microsoft.com/office/powerpoint/2010/main" val="2983968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5035"/>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4829"/>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s-ES"/>
          </a:p>
        </p:txBody>
      </p:sp>
      <p:sp>
        <p:nvSpPr>
          <p:cNvPr id="1029" name="Rectangle 5"/>
          <p:cNvSpPr>
            <a:spLocks noGrp="1" noChangeArrowheads="1"/>
          </p:cNvSpPr>
          <p:nvPr>
            <p:ph type="ftr" sz="quarter" idx="3"/>
          </p:nvPr>
        </p:nvSpPr>
        <p:spPr bwMode="auto">
          <a:xfrm>
            <a:off x="3124200" y="6244829"/>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s-ES"/>
          </a:p>
        </p:txBody>
      </p:sp>
      <p:sp>
        <p:nvSpPr>
          <p:cNvPr id="1030" name="Rectangle 6"/>
          <p:cNvSpPr>
            <a:spLocks noGrp="1" noChangeArrowheads="1"/>
          </p:cNvSpPr>
          <p:nvPr>
            <p:ph type="sldNum" sz="quarter" idx="4"/>
          </p:nvPr>
        </p:nvSpPr>
        <p:spPr bwMode="auto">
          <a:xfrm>
            <a:off x="6553200" y="6244829"/>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AEA47005-C200-489E-8515-6BD36B0AA7DC}"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7 Conector recto de flecha"/>
          <p:cNvCxnSpPr/>
          <p:nvPr/>
        </p:nvCxnSpPr>
        <p:spPr>
          <a:xfrm>
            <a:off x="5021279" y="4005064"/>
            <a:ext cx="538495" cy="0"/>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
        <p:nvSpPr>
          <p:cNvPr id="9" name="1 Título"/>
          <p:cNvSpPr txBox="1">
            <a:spLocks/>
          </p:cNvSpPr>
          <p:nvPr/>
        </p:nvSpPr>
        <p:spPr bwMode="auto">
          <a:xfrm>
            <a:off x="457200" y="44624"/>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s-CO" sz="2800" dirty="0" smtClean="0">
                <a:solidFill>
                  <a:schemeClr val="accent2">
                    <a:lumMod val="60000"/>
                    <a:lumOff val="40000"/>
                  </a:schemeClr>
                </a:solidFill>
                <a:effectLst>
                  <a:outerShdw blurRad="38100" dist="38100" dir="2700000" algn="tl">
                    <a:srgbClr val="000000">
                      <a:alpha val="43137"/>
                    </a:srgbClr>
                  </a:outerShdw>
                </a:effectLst>
              </a:rPr>
              <a:t>OXIDOS ACIDOS  (</a:t>
            </a:r>
            <a:r>
              <a:rPr lang="es-CO" sz="2800" dirty="0" smtClean="0">
                <a:solidFill>
                  <a:schemeClr val="tx1"/>
                </a:solidFill>
                <a:effectLst>
                  <a:outerShdw blurRad="38100" dist="38100" dir="2700000" algn="tl">
                    <a:srgbClr val="000000">
                      <a:alpha val="43137"/>
                    </a:srgbClr>
                  </a:outerShdw>
                </a:effectLst>
              </a:rPr>
              <a:t>Nomenclatura Stock o internacional</a:t>
            </a:r>
            <a:r>
              <a:rPr lang="es-CO" sz="2800" dirty="0" smtClean="0">
                <a:solidFill>
                  <a:schemeClr val="accent2">
                    <a:lumMod val="60000"/>
                    <a:lumOff val="40000"/>
                  </a:schemeClr>
                </a:solidFill>
                <a:effectLst>
                  <a:outerShdw blurRad="38100" dist="38100" dir="2700000" algn="tl">
                    <a:srgbClr val="000000">
                      <a:alpha val="43137"/>
                    </a:srgbClr>
                  </a:outerShdw>
                </a:effectLst>
              </a:rPr>
              <a:t>)</a:t>
            </a:r>
            <a:endParaRPr lang="es-CO" sz="2800" dirty="0">
              <a:solidFill>
                <a:schemeClr val="accent2">
                  <a:lumMod val="60000"/>
                  <a:lumOff val="40000"/>
                </a:schemeClr>
              </a:solidFill>
              <a:effectLst>
                <a:outerShdw blurRad="38100" dist="38100" dir="2700000" algn="tl">
                  <a:srgbClr val="000000">
                    <a:alpha val="43137"/>
                  </a:srgbClr>
                </a:outerShdw>
              </a:effectLst>
            </a:endParaRPr>
          </a:p>
        </p:txBody>
      </p:sp>
      <p:grpSp>
        <p:nvGrpSpPr>
          <p:cNvPr id="12" name="11 Grupo"/>
          <p:cNvGrpSpPr/>
          <p:nvPr/>
        </p:nvGrpSpPr>
        <p:grpSpPr>
          <a:xfrm>
            <a:off x="251520" y="1340768"/>
            <a:ext cx="8229600" cy="4525566"/>
            <a:chOff x="251520" y="1340768"/>
            <a:chExt cx="8229600" cy="4525566"/>
          </a:xfrm>
        </p:grpSpPr>
        <p:sp>
          <p:nvSpPr>
            <p:cNvPr id="4" name="2 Marcador de contenido"/>
            <p:cNvSpPr txBox="1">
              <a:spLocks/>
            </p:cNvSpPr>
            <p:nvPr/>
          </p:nvSpPr>
          <p:spPr bwMode="auto">
            <a:xfrm>
              <a:off x="251520" y="1340768"/>
              <a:ext cx="8229600" cy="4525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0" indent="0">
                <a:buFontTx/>
                <a:buNone/>
              </a:pPr>
              <a:endParaRPr lang="es-CO" sz="2000" dirty="0" smtClean="0"/>
            </a:p>
            <a:p>
              <a:pPr marL="0" indent="0">
                <a:buFontTx/>
                <a:buNone/>
              </a:pPr>
              <a:r>
                <a:rPr lang="es-CO" sz="2000" dirty="0" smtClean="0"/>
                <a:t>Combinación de:</a:t>
              </a:r>
              <a:r>
                <a:rPr lang="es-CO" sz="2800" dirty="0" smtClean="0"/>
                <a:t/>
              </a:r>
              <a:br>
                <a:rPr lang="es-CO" sz="2800" dirty="0" smtClean="0"/>
              </a:br>
              <a:r>
                <a:rPr lang="es-CO" sz="2800" dirty="0" smtClean="0"/>
                <a:t> </a:t>
              </a:r>
              <a:r>
                <a:rPr lang="es-CO" dirty="0" smtClean="0"/>
                <a:t/>
              </a:r>
              <a:br>
                <a:rPr lang="es-CO" dirty="0" smtClean="0"/>
              </a:br>
              <a:r>
                <a:rPr lang="es-CO" dirty="0" smtClean="0"/>
                <a:t>                    </a:t>
              </a:r>
            </a:p>
            <a:p>
              <a:pPr marL="0" indent="0">
                <a:buFontTx/>
                <a:buNone/>
              </a:pPr>
              <a:r>
                <a:rPr lang="es-CO" dirty="0" smtClean="0"/>
                <a:t>                     </a:t>
              </a:r>
            </a:p>
            <a:p>
              <a:pPr marL="0" indent="0">
                <a:buFontTx/>
                <a:buNone/>
              </a:pPr>
              <a:r>
                <a:rPr lang="es-CO" dirty="0" smtClean="0"/>
                <a:t>                      </a:t>
              </a:r>
              <a:r>
                <a:rPr lang="es-CO" dirty="0" smtClean="0">
                  <a:solidFill>
                    <a:schemeClr val="accent2">
                      <a:lumMod val="60000"/>
                      <a:lumOff val="40000"/>
                    </a:schemeClr>
                  </a:solidFill>
                </a:rPr>
                <a:t>Cl</a:t>
              </a:r>
              <a:r>
                <a:rPr lang="es-CO" dirty="0" smtClean="0"/>
                <a:t>   </a:t>
              </a:r>
              <a:r>
                <a:rPr lang="es-CO" dirty="0" smtClean="0">
                  <a:solidFill>
                    <a:srgbClr val="FF0000"/>
                  </a:solidFill>
                </a:rPr>
                <a:t>+    </a:t>
              </a:r>
              <a:r>
                <a:rPr lang="es-CO" dirty="0" smtClean="0"/>
                <a:t> O</a:t>
              </a:r>
              <a:r>
                <a:rPr lang="es-CO" sz="1800" dirty="0" smtClean="0"/>
                <a:t>2</a:t>
              </a:r>
              <a:r>
                <a:rPr lang="es-CO" dirty="0" smtClean="0"/>
                <a:t>         </a:t>
              </a:r>
              <a:r>
                <a:rPr lang="es-CO" dirty="0" smtClean="0">
                  <a:solidFill>
                    <a:schemeClr val="accent2">
                      <a:lumMod val="60000"/>
                      <a:lumOff val="40000"/>
                    </a:schemeClr>
                  </a:solidFill>
                </a:rPr>
                <a:t>Cl</a:t>
              </a:r>
              <a:r>
                <a:rPr lang="es-CO" sz="1800" dirty="0" smtClean="0"/>
                <a:t>2</a:t>
              </a:r>
              <a:r>
                <a:rPr lang="es-CO" dirty="0" smtClean="0"/>
                <a:t>O </a:t>
              </a:r>
              <a:br>
                <a:rPr lang="es-CO" dirty="0" smtClean="0"/>
              </a:br>
              <a:r>
                <a:rPr lang="es-CO" dirty="0" smtClean="0"/>
                <a:t>                      </a:t>
              </a:r>
              <a:r>
                <a:rPr lang="es-CO" sz="1800" dirty="0" smtClean="0"/>
                <a:t>Cloro               Oxígeno          Óxido de Cloro ( I ) </a:t>
              </a:r>
              <a:r>
                <a:rPr lang="es-CO" dirty="0" smtClean="0"/>
                <a:t/>
              </a:r>
              <a:br>
                <a:rPr lang="es-CO" dirty="0" smtClean="0"/>
              </a:br>
              <a:endParaRPr lang="es-CO" sz="1050" dirty="0" smtClean="0"/>
            </a:p>
            <a:p>
              <a:pPr marL="0" indent="0">
                <a:buFontTx/>
                <a:buNone/>
              </a:pPr>
              <a:r>
                <a:rPr lang="es-CO" sz="2000" dirty="0"/>
                <a:t>S</a:t>
              </a:r>
              <a:r>
                <a:rPr lang="es-CO" sz="2000" dirty="0" smtClean="0"/>
                <a:t>e usa la palabra </a:t>
              </a:r>
              <a:r>
                <a:rPr lang="es-CO" sz="2000" dirty="0" smtClean="0">
                  <a:solidFill>
                    <a:schemeClr val="accent2">
                      <a:lumMod val="60000"/>
                      <a:lumOff val="40000"/>
                    </a:schemeClr>
                  </a:solidFill>
                </a:rPr>
                <a:t>óxido</a:t>
              </a:r>
              <a:r>
                <a:rPr lang="es-CO" sz="2000" dirty="0" smtClean="0"/>
                <a:t> seguida de la preposición </a:t>
              </a:r>
              <a:r>
                <a:rPr lang="es-CO" sz="2000" dirty="0" smtClean="0">
                  <a:solidFill>
                    <a:schemeClr val="accent2">
                      <a:lumMod val="60000"/>
                      <a:lumOff val="40000"/>
                    </a:schemeClr>
                  </a:solidFill>
                </a:rPr>
                <a:t>de, </a:t>
              </a:r>
              <a:r>
                <a:rPr lang="es-CO" sz="2000" dirty="0" smtClean="0"/>
                <a:t>más  el </a:t>
              </a:r>
            </a:p>
            <a:p>
              <a:pPr marL="0" indent="0">
                <a:buFontTx/>
                <a:buNone/>
              </a:pPr>
              <a:r>
                <a:rPr lang="es-CO" sz="2000" dirty="0" smtClean="0"/>
                <a:t>nombre del </a:t>
              </a:r>
              <a:r>
                <a:rPr lang="es-CO" sz="2000" dirty="0" smtClean="0">
                  <a:solidFill>
                    <a:schemeClr val="accent2">
                      <a:lumMod val="60000"/>
                      <a:lumOff val="40000"/>
                    </a:schemeClr>
                  </a:solidFill>
                </a:rPr>
                <a:t>elemento, </a:t>
              </a:r>
              <a:r>
                <a:rPr lang="es-CO" sz="2000" dirty="0" smtClean="0"/>
                <a:t>indicando entre </a:t>
              </a:r>
              <a:r>
                <a:rPr lang="es-CO" sz="2000" dirty="0" smtClean="0">
                  <a:solidFill>
                    <a:schemeClr val="accent2">
                      <a:lumMod val="60000"/>
                      <a:lumOff val="40000"/>
                    </a:schemeClr>
                  </a:solidFill>
                </a:rPr>
                <a:t>paréntesis el</a:t>
              </a:r>
            </a:p>
            <a:p>
              <a:pPr marL="0" indent="0">
                <a:buFontTx/>
                <a:buNone/>
              </a:pPr>
              <a:r>
                <a:rPr lang="es-CO" sz="2000" dirty="0" smtClean="0">
                  <a:solidFill>
                    <a:schemeClr val="accent2">
                      <a:lumMod val="60000"/>
                      <a:lumOff val="40000"/>
                    </a:schemeClr>
                  </a:solidFill>
                </a:rPr>
                <a:t> </a:t>
              </a:r>
              <a:r>
                <a:rPr lang="es-CO" sz="2000" dirty="0" smtClean="0"/>
                <a:t>estado de oxidación del mismo. </a:t>
              </a:r>
              <a:r>
                <a:rPr lang="es-CO" dirty="0" smtClean="0"/>
                <a:t/>
              </a:r>
              <a:br>
                <a:rPr lang="es-CO" dirty="0" smtClean="0"/>
              </a:br>
              <a:r>
                <a:rPr lang="es-CO" dirty="0" smtClean="0"/>
                <a:t/>
              </a:r>
              <a:br>
                <a:rPr lang="es-CO" dirty="0" smtClean="0"/>
              </a:br>
              <a:endParaRPr lang="es-CO" dirty="0"/>
            </a:p>
          </p:txBody>
        </p:sp>
        <p:sp>
          <p:nvSpPr>
            <p:cNvPr id="6" name="5 Rectángulo redondeado"/>
            <p:cNvSpPr/>
            <p:nvPr/>
          </p:nvSpPr>
          <p:spPr>
            <a:xfrm>
              <a:off x="2464994" y="1916832"/>
              <a:ext cx="5419373" cy="1152128"/>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CO" i="1" dirty="0" smtClean="0"/>
                <a:t>NO METAL</a:t>
              </a:r>
              <a:r>
                <a:rPr lang="es-CO" i="1" dirty="0" smtClean="0">
                  <a:solidFill>
                    <a:srgbClr val="FF0000"/>
                  </a:solidFill>
                </a:rPr>
                <a:t> + </a:t>
              </a:r>
              <a:r>
                <a:rPr lang="es-CO" i="1" dirty="0" smtClean="0"/>
                <a:t>OXÍGENO          ÓXIDO BÁSICO </a:t>
              </a:r>
              <a:endParaRPr lang="es-CO" dirty="0"/>
            </a:p>
          </p:txBody>
        </p:sp>
        <p:cxnSp>
          <p:nvCxnSpPr>
            <p:cNvPr id="10" name="9 Conector recto de flecha"/>
            <p:cNvCxnSpPr/>
            <p:nvPr/>
          </p:nvCxnSpPr>
          <p:spPr>
            <a:xfrm>
              <a:off x="5364088" y="2901736"/>
              <a:ext cx="433602" cy="0"/>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2030849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lgn="just">
              <a:buNone/>
            </a:pPr>
            <a:r>
              <a:rPr lang="es-CO" sz="2000" dirty="0" smtClean="0"/>
              <a:t>Cuando el elemento presenta </a:t>
            </a:r>
            <a:r>
              <a:rPr lang="es-CO" sz="2000" dirty="0" smtClean="0">
                <a:solidFill>
                  <a:schemeClr val="accent2">
                    <a:lumMod val="60000"/>
                    <a:lumOff val="40000"/>
                  </a:schemeClr>
                </a:solidFill>
              </a:rPr>
              <a:t>cuatro</a:t>
            </a:r>
            <a:r>
              <a:rPr lang="es-CO" sz="2000" dirty="0" smtClean="0"/>
              <a:t> estados de oxidación se utilizan:</a:t>
            </a:r>
            <a:endParaRPr lang="es-CO" sz="2000" dirty="0"/>
          </a:p>
        </p:txBody>
      </p:sp>
      <p:sp>
        <p:nvSpPr>
          <p:cNvPr id="4" name="1 Título"/>
          <p:cNvSpPr txBox="1">
            <a:spLocks noGrp="1"/>
          </p:cNvSpPr>
          <p:nvPr>
            <p:ph type="title"/>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s-CO" sz="2800" dirty="0" smtClean="0">
                <a:solidFill>
                  <a:schemeClr val="accent2">
                    <a:lumMod val="60000"/>
                    <a:lumOff val="40000"/>
                  </a:schemeClr>
                </a:solidFill>
                <a:effectLst>
                  <a:outerShdw blurRad="38100" dist="38100" dir="2700000" algn="tl">
                    <a:srgbClr val="000000">
                      <a:alpha val="43137"/>
                    </a:srgbClr>
                  </a:outerShdw>
                </a:effectLst>
              </a:rPr>
              <a:t>OXIDOS ACIDOS  (</a:t>
            </a:r>
            <a:r>
              <a:rPr lang="es-CO" sz="2800" dirty="0" smtClean="0">
                <a:solidFill>
                  <a:schemeClr val="tx1"/>
                </a:solidFill>
                <a:effectLst>
                  <a:outerShdw blurRad="38100" dist="38100" dir="2700000" algn="tl">
                    <a:srgbClr val="000000">
                      <a:alpha val="43137"/>
                    </a:srgbClr>
                  </a:outerShdw>
                </a:effectLst>
              </a:rPr>
              <a:t>Nomenclatura Stock o internacional</a:t>
            </a:r>
            <a:r>
              <a:rPr lang="es-CO" sz="2800" dirty="0" smtClean="0">
                <a:solidFill>
                  <a:schemeClr val="accent2">
                    <a:lumMod val="60000"/>
                    <a:lumOff val="40000"/>
                  </a:schemeClr>
                </a:solidFill>
                <a:effectLst>
                  <a:outerShdw blurRad="38100" dist="38100" dir="2700000" algn="tl">
                    <a:srgbClr val="000000">
                      <a:alpha val="43137"/>
                    </a:srgbClr>
                  </a:outerShdw>
                </a:effectLst>
              </a:rPr>
              <a:t>)</a:t>
            </a:r>
            <a:endParaRPr lang="es-CO" sz="2800" dirty="0">
              <a:solidFill>
                <a:schemeClr val="accent2">
                  <a:lumMod val="60000"/>
                  <a:lumOff val="40000"/>
                </a:schemeClr>
              </a:solidFill>
              <a:effectLst>
                <a:outerShdw blurRad="38100" dist="38100" dir="2700000" algn="tl">
                  <a:srgbClr val="000000">
                    <a:alpha val="43137"/>
                  </a:srgbClr>
                </a:outerShdw>
              </a:effectLst>
            </a:endParaRPr>
          </a:p>
        </p:txBody>
      </p:sp>
      <p:pic>
        <p:nvPicPr>
          <p:cNvPr id="1638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9444" t="35776" r="29722" b="35775"/>
          <a:stretch/>
        </p:blipFill>
        <p:spPr bwMode="auto">
          <a:xfrm>
            <a:off x="2843809" y="1937132"/>
            <a:ext cx="4176463" cy="1635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28674" t="19289" r="25282" b="59213"/>
          <a:stretch/>
        </p:blipFill>
        <p:spPr bwMode="auto">
          <a:xfrm>
            <a:off x="467544" y="3429000"/>
            <a:ext cx="4464495" cy="1403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8"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31098" t="44926" r="34611" b="43858"/>
          <a:stretch/>
        </p:blipFill>
        <p:spPr bwMode="auto">
          <a:xfrm>
            <a:off x="683568" y="4554108"/>
            <a:ext cx="3670980" cy="675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9"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31543" t="61746" r="36914" b="28919"/>
          <a:stretch/>
        </p:blipFill>
        <p:spPr bwMode="auto">
          <a:xfrm>
            <a:off x="730390" y="5085184"/>
            <a:ext cx="3481570" cy="579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90" name="Picture 6"/>
          <p:cNvPicPr>
            <a:picLocks noChangeAspect="1" noChangeArrowheads="1"/>
          </p:cNvPicPr>
          <p:nvPr/>
        </p:nvPicPr>
        <p:blipFill rotWithShape="1">
          <a:blip r:embed="rId3">
            <a:extLst>
              <a:ext uri="{28A0092B-C50C-407E-A947-70E740481C1C}">
                <a14:useLocalDpi xmlns:a14="http://schemas.microsoft.com/office/drawing/2010/main" val="0"/>
              </a:ext>
            </a:extLst>
          </a:blip>
          <a:srcRect l="32270" t="78341" r="35460" b="10829"/>
          <a:stretch/>
        </p:blipFill>
        <p:spPr bwMode="auto">
          <a:xfrm>
            <a:off x="824983" y="5589240"/>
            <a:ext cx="3386977" cy="639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0740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340768"/>
            <a:ext cx="8229600" cy="4525566"/>
          </a:xfrm>
          <a:ln>
            <a:noFill/>
          </a:ln>
        </p:spPr>
        <p:txBody>
          <a:bodyPr/>
          <a:lstStyle/>
          <a:p>
            <a:pPr marL="0" indent="0">
              <a:buNone/>
            </a:pPr>
            <a:endParaRPr lang="es-CO" sz="2000" dirty="0" smtClean="0"/>
          </a:p>
          <a:p>
            <a:pPr marL="0" indent="0">
              <a:buNone/>
            </a:pPr>
            <a:r>
              <a:rPr lang="es-CO" sz="2000" dirty="0" smtClean="0"/>
              <a:t>Combinación de:</a:t>
            </a:r>
            <a:r>
              <a:rPr lang="es-CO" sz="2800" dirty="0" smtClean="0"/>
              <a:t/>
            </a:r>
            <a:br>
              <a:rPr lang="es-CO" sz="2800" dirty="0" smtClean="0"/>
            </a:br>
            <a:r>
              <a:rPr lang="es-CO" sz="2800" dirty="0" smtClean="0"/>
              <a:t> </a:t>
            </a:r>
            <a:r>
              <a:rPr lang="es-CO" dirty="0" smtClean="0"/>
              <a:t/>
            </a:r>
            <a:br>
              <a:rPr lang="es-CO" dirty="0" smtClean="0"/>
            </a:br>
            <a:r>
              <a:rPr lang="es-CO" dirty="0" smtClean="0"/>
              <a:t>                    </a:t>
            </a:r>
          </a:p>
          <a:p>
            <a:pPr marL="0" indent="0">
              <a:buNone/>
            </a:pPr>
            <a:r>
              <a:rPr lang="es-CO" dirty="0"/>
              <a:t> </a:t>
            </a:r>
            <a:r>
              <a:rPr lang="es-CO" dirty="0" smtClean="0"/>
              <a:t>                   </a:t>
            </a:r>
            <a:r>
              <a:rPr lang="es-CO" dirty="0" smtClean="0"/>
              <a:t> </a:t>
            </a:r>
          </a:p>
          <a:p>
            <a:pPr marL="0" indent="0">
              <a:buNone/>
            </a:pPr>
            <a:r>
              <a:rPr lang="es-CO" dirty="0" smtClean="0"/>
              <a:t>                     </a:t>
            </a:r>
            <a:r>
              <a:rPr lang="es-CO" dirty="0" err="1" smtClean="0">
                <a:solidFill>
                  <a:schemeClr val="accent2">
                    <a:lumMod val="60000"/>
                    <a:lumOff val="40000"/>
                  </a:schemeClr>
                </a:solidFill>
              </a:rPr>
              <a:t>Na</a:t>
            </a:r>
            <a:r>
              <a:rPr lang="es-CO" dirty="0" smtClean="0"/>
              <a:t>   </a:t>
            </a:r>
            <a:r>
              <a:rPr lang="es-CO" dirty="0" smtClean="0">
                <a:solidFill>
                  <a:srgbClr val="FF0000"/>
                </a:solidFill>
              </a:rPr>
              <a:t>+    </a:t>
            </a:r>
            <a:r>
              <a:rPr lang="es-CO" dirty="0" smtClean="0"/>
              <a:t> O</a:t>
            </a:r>
            <a:r>
              <a:rPr lang="es-CO" sz="1800" dirty="0" smtClean="0"/>
              <a:t>2</a:t>
            </a:r>
            <a:r>
              <a:rPr lang="es-CO" dirty="0" smtClean="0"/>
              <a:t>         </a:t>
            </a:r>
            <a:r>
              <a:rPr lang="es-CO" dirty="0" smtClean="0">
                <a:solidFill>
                  <a:schemeClr val="accent2">
                    <a:lumMod val="60000"/>
                    <a:lumOff val="40000"/>
                  </a:schemeClr>
                </a:solidFill>
              </a:rPr>
              <a:t>Na</a:t>
            </a:r>
            <a:r>
              <a:rPr lang="es-CO" sz="1800" dirty="0" smtClean="0"/>
              <a:t>2</a:t>
            </a:r>
            <a:r>
              <a:rPr lang="es-CO" dirty="0" smtClean="0"/>
              <a:t>O </a:t>
            </a:r>
            <a:br>
              <a:rPr lang="es-CO" dirty="0" smtClean="0"/>
            </a:br>
            <a:r>
              <a:rPr lang="es-CO" dirty="0" smtClean="0"/>
              <a:t>                      </a:t>
            </a:r>
            <a:r>
              <a:rPr lang="es-CO" sz="1800" dirty="0" smtClean="0"/>
              <a:t>Sodio               Oxígeno          Óxido de sodio </a:t>
            </a:r>
            <a:r>
              <a:rPr lang="es-CO" dirty="0" smtClean="0"/>
              <a:t/>
            </a:r>
            <a:br>
              <a:rPr lang="es-CO" dirty="0" smtClean="0"/>
            </a:br>
            <a:endParaRPr lang="es-CO" sz="1050" dirty="0" smtClean="0"/>
          </a:p>
          <a:p>
            <a:pPr marL="0" indent="0">
              <a:buNone/>
            </a:pPr>
            <a:r>
              <a:rPr lang="es-CO" sz="2000" dirty="0" smtClean="0"/>
              <a:t>En aquellos elementos con un solo estado de oxidación, se usa</a:t>
            </a:r>
          </a:p>
          <a:p>
            <a:pPr marL="0" indent="0">
              <a:buNone/>
            </a:pPr>
            <a:r>
              <a:rPr lang="es-CO" sz="2000" dirty="0" smtClean="0"/>
              <a:t> la preposición "</a:t>
            </a:r>
            <a:r>
              <a:rPr lang="es-CO" sz="2000" dirty="0" smtClean="0">
                <a:solidFill>
                  <a:schemeClr val="accent2">
                    <a:lumMod val="60000"/>
                    <a:lumOff val="40000"/>
                  </a:schemeClr>
                </a:solidFill>
              </a:rPr>
              <a:t>de</a:t>
            </a:r>
            <a:r>
              <a:rPr lang="es-CO" sz="2000" dirty="0" smtClean="0"/>
              <a:t>", entre la palabra </a:t>
            </a:r>
            <a:r>
              <a:rPr lang="es-CO" sz="2000" dirty="0" smtClean="0">
                <a:solidFill>
                  <a:schemeClr val="accent2">
                    <a:lumMod val="60000"/>
                    <a:lumOff val="40000"/>
                  </a:schemeClr>
                </a:solidFill>
              </a:rPr>
              <a:t>óxido</a:t>
            </a:r>
            <a:r>
              <a:rPr lang="es-CO" sz="2000" dirty="0" smtClean="0"/>
              <a:t> y el </a:t>
            </a:r>
          </a:p>
          <a:p>
            <a:pPr marL="0" indent="0">
              <a:buNone/>
            </a:pPr>
            <a:r>
              <a:rPr lang="es-CO" sz="2000" dirty="0" smtClean="0"/>
              <a:t>nombre del </a:t>
            </a:r>
            <a:r>
              <a:rPr lang="es-CO" sz="2000" dirty="0" smtClean="0">
                <a:solidFill>
                  <a:schemeClr val="accent2">
                    <a:lumMod val="60000"/>
                    <a:lumOff val="40000"/>
                  </a:schemeClr>
                </a:solidFill>
              </a:rPr>
              <a:t>elemento</a:t>
            </a:r>
            <a:r>
              <a:rPr lang="es-CO" sz="2000" dirty="0"/>
              <a:t>.</a:t>
            </a:r>
            <a:r>
              <a:rPr lang="es-CO" sz="2000" dirty="0" smtClean="0"/>
              <a:t> </a:t>
            </a:r>
            <a:r>
              <a:rPr lang="es-CO" dirty="0" smtClean="0"/>
              <a:t/>
            </a:r>
            <a:br>
              <a:rPr lang="es-CO" dirty="0" smtClean="0"/>
            </a:br>
            <a:r>
              <a:rPr lang="es-CO" dirty="0" smtClean="0"/>
              <a:t/>
            </a:r>
            <a:br>
              <a:rPr lang="es-CO" dirty="0" smtClean="0"/>
            </a:br>
            <a:endParaRPr lang="es-CO" dirty="0"/>
          </a:p>
        </p:txBody>
      </p:sp>
      <p:sp>
        <p:nvSpPr>
          <p:cNvPr id="2" name="1 Título"/>
          <p:cNvSpPr>
            <a:spLocks noGrp="1"/>
          </p:cNvSpPr>
          <p:nvPr>
            <p:ph type="title"/>
          </p:nvPr>
        </p:nvSpPr>
        <p:spPr>
          <a:xfrm>
            <a:off x="457200" y="44624"/>
            <a:ext cx="8229600" cy="1143000"/>
          </a:xfrm>
        </p:spPr>
        <p:txBody>
          <a:bodyPr/>
          <a:lstStyle/>
          <a:p>
            <a:r>
              <a:rPr lang="es-CO" sz="2800" dirty="0" smtClean="0">
                <a:solidFill>
                  <a:schemeClr val="accent2">
                    <a:lumMod val="60000"/>
                    <a:lumOff val="40000"/>
                  </a:schemeClr>
                </a:solidFill>
                <a:effectLst>
                  <a:outerShdw blurRad="38100" dist="38100" dir="2700000" algn="tl">
                    <a:srgbClr val="000000">
                      <a:alpha val="43137"/>
                    </a:srgbClr>
                  </a:outerShdw>
                </a:effectLst>
              </a:rPr>
              <a:t>OXIDOS BASICOS (</a:t>
            </a:r>
            <a:r>
              <a:rPr lang="es-CO" sz="2800" dirty="0" smtClean="0">
                <a:solidFill>
                  <a:schemeClr val="tx1"/>
                </a:solidFill>
                <a:effectLst>
                  <a:outerShdw blurRad="38100" dist="38100" dir="2700000" algn="tl">
                    <a:srgbClr val="000000">
                      <a:alpha val="43137"/>
                    </a:srgbClr>
                  </a:outerShdw>
                </a:effectLst>
              </a:rPr>
              <a:t>Nomenclatura común o tradicional</a:t>
            </a:r>
            <a:r>
              <a:rPr lang="es-CO" sz="2800" dirty="0" smtClean="0">
                <a:solidFill>
                  <a:schemeClr val="accent2">
                    <a:lumMod val="60000"/>
                    <a:lumOff val="40000"/>
                  </a:schemeClr>
                </a:solidFill>
                <a:effectLst>
                  <a:outerShdw blurRad="38100" dist="38100" dir="2700000" algn="tl">
                    <a:srgbClr val="000000">
                      <a:alpha val="43137"/>
                    </a:srgbClr>
                  </a:outerShdw>
                </a:effectLst>
              </a:rPr>
              <a:t>)</a:t>
            </a:r>
            <a:endParaRPr lang="es-CO" sz="2800" dirty="0">
              <a:solidFill>
                <a:schemeClr val="accent2">
                  <a:lumMod val="60000"/>
                  <a:lumOff val="40000"/>
                </a:schemeClr>
              </a:solidFill>
              <a:effectLst>
                <a:outerShdw blurRad="38100" dist="38100" dir="2700000" algn="tl">
                  <a:srgbClr val="000000">
                    <a:alpha val="43137"/>
                  </a:srgbClr>
                </a:outerShdw>
              </a:effectLst>
            </a:endParaRPr>
          </a:p>
        </p:txBody>
      </p:sp>
      <p:grpSp>
        <p:nvGrpSpPr>
          <p:cNvPr id="11" name="10 Grupo"/>
          <p:cNvGrpSpPr/>
          <p:nvPr/>
        </p:nvGrpSpPr>
        <p:grpSpPr>
          <a:xfrm>
            <a:off x="2464995" y="2325672"/>
            <a:ext cx="5112568" cy="1152128"/>
            <a:chOff x="1878519" y="1772816"/>
            <a:chExt cx="5112568" cy="1152128"/>
          </a:xfrm>
        </p:grpSpPr>
        <p:sp>
          <p:nvSpPr>
            <p:cNvPr id="8" name="7 Rectángulo redondeado"/>
            <p:cNvSpPr/>
            <p:nvPr/>
          </p:nvSpPr>
          <p:spPr>
            <a:xfrm>
              <a:off x="1878519" y="1772816"/>
              <a:ext cx="5112568" cy="1152128"/>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CO" i="1" dirty="0" smtClean="0"/>
                <a:t>METAL</a:t>
              </a:r>
              <a:r>
                <a:rPr lang="es-CO" i="1" dirty="0" smtClean="0">
                  <a:solidFill>
                    <a:srgbClr val="FF0000"/>
                  </a:solidFill>
                </a:rPr>
                <a:t> + </a:t>
              </a:r>
              <a:r>
                <a:rPr lang="es-CO" i="1" dirty="0" smtClean="0"/>
                <a:t>OXÍGENO          ÓXIDO BÁSICO </a:t>
              </a:r>
              <a:endParaRPr lang="es-CO" dirty="0"/>
            </a:p>
          </p:txBody>
        </p:sp>
        <p:cxnSp>
          <p:nvCxnSpPr>
            <p:cNvPr id="6" name="5 Conector recto de flecha"/>
            <p:cNvCxnSpPr/>
            <p:nvPr/>
          </p:nvCxnSpPr>
          <p:spPr>
            <a:xfrm>
              <a:off x="4499992" y="2348880"/>
              <a:ext cx="324036" cy="0"/>
            </a:xfrm>
            <a:prstGeom prst="straightConnector1">
              <a:avLst/>
            </a:prstGeom>
            <a:ln>
              <a:tailEnd type="arrow"/>
            </a:ln>
          </p:spPr>
          <p:style>
            <a:lnRef idx="3">
              <a:schemeClr val="lt1"/>
            </a:lnRef>
            <a:fillRef idx="1">
              <a:schemeClr val="accent2"/>
            </a:fillRef>
            <a:effectRef idx="1">
              <a:schemeClr val="accent2"/>
            </a:effectRef>
            <a:fontRef idx="minor">
              <a:schemeClr val="lt1"/>
            </a:fontRef>
          </p:style>
        </p:cxnSp>
      </p:grpSp>
      <p:cxnSp>
        <p:nvCxnSpPr>
          <p:cNvPr id="12" name="11 Conector recto de flecha"/>
          <p:cNvCxnSpPr/>
          <p:nvPr/>
        </p:nvCxnSpPr>
        <p:spPr>
          <a:xfrm>
            <a:off x="5021279" y="4005064"/>
            <a:ext cx="538495" cy="0"/>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80111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6768752"/>
          </a:xfrm>
        </p:spPr>
        <p:txBody>
          <a:bodyPr/>
          <a:lstStyle/>
          <a:p>
            <a:pPr marL="0" indent="0" algn="just">
              <a:buNone/>
            </a:pPr>
            <a:r>
              <a:rPr lang="es-CO" sz="2400" dirty="0" smtClean="0"/>
              <a:t>En aquellos elementos que tienen dos estados de oxidación se utiliza  la palabra óxido, seguida por la raíz del elemento y la terminación </a:t>
            </a:r>
            <a:r>
              <a:rPr lang="es-CO" sz="2400" dirty="0" smtClean="0">
                <a:solidFill>
                  <a:schemeClr val="accent2">
                    <a:lumMod val="60000"/>
                    <a:lumOff val="40000"/>
                  </a:schemeClr>
                </a:solidFill>
              </a:rPr>
              <a:t>OSO</a:t>
            </a:r>
            <a:r>
              <a:rPr lang="es-CO" sz="2400" dirty="0" smtClean="0"/>
              <a:t> (</a:t>
            </a:r>
            <a:r>
              <a:rPr lang="es-CO" sz="2000" i="1" dirty="0" smtClean="0">
                <a:solidFill>
                  <a:srgbClr val="FFC000"/>
                </a:solidFill>
              </a:rPr>
              <a:t>menor N° oxidación</a:t>
            </a:r>
            <a:r>
              <a:rPr lang="es-CO" sz="2400" dirty="0" smtClean="0"/>
              <a:t>) o </a:t>
            </a:r>
            <a:r>
              <a:rPr lang="es-CO" sz="2400" dirty="0" smtClean="0">
                <a:solidFill>
                  <a:schemeClr val="accent2">
                    <a:lumMod val="60000"/>
                    <a:lumOff val="40000"/>
                  </a:schemeClr>
                </a:solidFill>
              </a:rPr>
              <a:t>ICO</a:t>
            </a:r>
            <a:r>
              <a:rPr lang="es-CO" sz="2400" dirty="0" smtClean="0"/>
              <a:t> (</a:t>
            </a:r>
            <a:r>
              <a:rPr lang="es-CO" sz="2000" i="1" dirty="0" smtClean="0">
                <a:solidFill>
                  <a:srgbClr val="FFC000"/>
                </a:solidFill>
              </a:rPr>
              <a:t>mayor N° oxidación</a:t>
            </a:r>
            <a:r>
              <a:rPr lang="es-CO" sz="2400" dirty="0" smtClean="0"/>
              <a:t>), por ejemplo:</a:t>
            </a:r>
            <a:r>
              <a:rPr lang="es-CO" dirty="0" smtClean="0"/>
              <a:t> </a:t>
            </a:r>
          </a:p>
          <a:p>
            <a:pPr marL="0" indent="0">
              <a:buNone/>
            </a:pPr>
            <a:r>
              <a:rPr lang="es-CO" dirty="0" smtClean="0"/>
              <a:t>           Fe         2 y 3 (</a:t>
            </a:r>
            <a:r>
              <a:rPr lang="es-CO" sz="2400" dirty="0" smtClean="0"/>
              <a:t>Números de  oxidación)</a:t>
            </a:r>
            <a:r>
              <a:rPr lang="es-CO" dirty="0" smtClean="0"/>
              <a:t/>
            </a:r>
            <a:br>
              <a:rPr lang="es-CO" dirty="0" smtClean="0"/>
            </a:br>
            <a:r>
              <a:rPr lang="es-CO" sz="2400" dirty="0" smtClean="0"/>
              <a:t>Si actúa con Nº de oxidación 2</a:t>
            </a:r>
            <a:r>
              <a:rPr lang="es-CO" dirty="0" smtClean="0"/>
              <a:t> </a:t>
            </a:r>
            <a:br>
              <a:rPr lang="es-CO" dirty="0" smtClean="0"/>
            </a:br>
            <a:r>
              <a:rPr lang="es-CO" dirty="0" smtClean="0"/>
              <a:t/>
            </a:r>
            <a:br>
              <a:rPr lang="es-CO" dirty="0" smtClean="0"/>
            </a:br>
            <a:r>
              <a:rPr lang="es-CO" dirty="0" smtClean="0"/>
              <a:t/>
            </a:r>
            <a:br>
              <a:rPr lang="es-CO" dirty="0" smtClean="0"/>
            </a:br>
            <a:r>
              <a:rPr lang="es-CO" sz="2400" dirty="0" smtClean="0"/>
              <a:t>Si actúa con Nº de oxidación: 3</a:t>
            </a:r>
            <a:r>
              <a:rPr lang="es-CO" dirty="0" smtClean="0"/>
              <a:t> </a:t>
            </a:r>
            <a:br>
              <a:rPr lang="es-CO" dirty="0" smtClean="0"/>
            </a:br>
            <a:r>
              <a:rPr lang="es-CO" sz="1200" dirty="0" smtClean="0"/>
              <a:t/>
            </a:r>
            <a:br>
              <a:rPr lang="es-CO" sz="1200" dirty="0" smtClean="0"/>
            </a:br>
            <a:r>
              <a:rPr lang="es-CO" dirty="0" smtClean="0"/>
              <a:t/>
            </a:r>
            <a:br>
              <a:rPr lang="es-CO" dirty="0" smtClean="0"/>
            </a:br>
            <a:r>
              <a:rPr lang="es-CO" dirty="0" smtClean="0"/>
              <a:t/>
            </a:r>
            <a:br>
              <a:rPr lang="es-CO" dirty="0" smtClean="0"/>
            </a:br>
            <a:endParaRPr lang="es-CO" dirty="0"/>
          </a:p>
        </p:txBody>
      </p:sp>
      <p:cxnSp>
        <p:nvCxnSpPr>
          <p:cNvPr id="4" name="3 Conector recto de flecha"/>
          <p:cNvCxnSpPr/>
          <p:nvPr/>
        </p:nvCxnSpPr>
        <p:spPr>
          <a:xfrm>
            <a:off x="2411760" y="2420888"/>
            <a:ext cx="538495" cy="0"/>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
        <p:nvSpPr>
          <p:cNvPr id="5" name="4 Rectángulo redondeado"/>
          <p:cNvSpPr/>
          <p:nvPr/>
        </p:nvSpPr>
        <p:spPr>
          <a:xfrm>
            <a:off x="1547664" y="3212976"/>
            <a:ext cx="5040560" cy="936104"/>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CO" sz="3200" dirty="0" smtClean="0"/>
              <a:t>Fe   </a:t>
            </a:r>
            <a:r>
              <a:rPr lang="es-CO" sz="3200" dirty="0" smtClean="0">
                <a:solidFill>
                  <a:srgbClr val="FF0000"/>
                </a:solidFill>
              </a:rPr>
              <a:t>+  </a:t>
            </a:r>
            <a:r>
              <a:rPr lang="es-CO" sz="3200" dirty="0" smtClean="0"/>
              <a:t> O</a:t>
            </a:r>
            <a:r>
              <a:rPr lang="es-CO" dirty="0" smtClean="0"/>
              <a:t>2</a:t>
            </a:r>
            <a:r>
              <a:rPr lang="es-CO" sz="3200" dirty="0" smtClean="0"/>
              <a:t>        FeO </a:t>
            </a:r>
            <a:endParaRPr lang="es-CO" dirty="0"/>
          </a:p>
          <a:p>
            <a:r>
              <a:rPr lang="es-CO" sz="1400" dirty="0" smtClean="0"/>
              <a:t>            Hierro                Oxígeno          </a:t>
            </a:r>
            <a:r>
              <a:rPr lang="es-CO" dirty="0" smtClean="0">
                <a:solidFill>
                  <a:srgbClr val="FF0000"/>
                </a:solidFill>
              </a:rPr>
              <a:t>Óxido</a:t>
            </a:r>
            <a:r>
              <a:rPr lang="es-CO" dirty="0" smtClean="0"/>
              <a:t> Ferr</a:t>
            </a:r>
            <a:r>
              <a:rPr lang="es-CO" dirty="0" smtClean="0">
                <a:solidFill>
                  <a:srgbClr val="FF0000"/>
                </a:solidFill>
              </a:rPr>
              <a:t>oso</a:t>
            </a:r>
            <a:r>
              <a:rPr lang="es-CO" dirty="0" smtClean="0"/>
              <a:t> </a:t>
            </a:r>
            <a:endParaRPr lang="es-CO" dirty="0"/>
          </a:p>
        </p:txBody>
      </p:sp>
      <p:cxnSp>
        <p:nvCxnSpPr>
          <p:cNvPr id="6" name="5 Conector recto de flecha"/>
          <p:cNvCxnSpPr/>
          <p:nvPr/>
        </p:nvCxnSpPr>
        <p:spPr>
          <a:xfrm>
            <a:off x="4283968" y="3573016"/>
            <a:ext cx="538495" cy="0"/>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
        <p:nvSpPr>
          <p:cNvPr id="7" name="6 Rectángulo redondeado"/>
          <p:cNvSpPr/>
          <p:nvPr/>
        </p:nvSpPr>
        <p:spPr>
          <a:xfrm>
            <a:off x="1547664" y="5085184"/>
            <a:ext cx="5040560" cy="936104"/>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CO" sz="3200" dirty="0" smtClean="0"/>
              <a:t>Fe   </a:t>
            </a:r>
            <a:r>
              <a:rPr lang="es-CO" sz="3200" dirty="0" smtClean="0">
                <a:solidFill>
                  <a:srgbClr val="FF0000"/>
                </a:solidFill>
              </a:rPr>
              <a:t>+  </a:t>
            </a:r>
            <a:r>
              <a:rPr lang="es-CO" sz="3200" dirty="0" smtClean="0"/>
              <a:t> O</a:t>
            </a:r>
            <a:r>
              <a:rPr lang="es-CO" dirty="0" smtClean="0"/>
              <a:t>2</a:t>
            </a:r>
            <a:r>
              <a:rPr lang="es-CO" sz="3200" dirty="0" smtClean="0"/>
              <a:t>        Fe</a:t>
            </a:r>
            <a:r>
              <a:rPr lang="es-CO" dirty="0" smtClean="0"/>
              <a:t>2</a:t>
            </a:r>
            <a:r>
              <a:rPr lang="es-CO" sz="3200" dirty="0" smtClean="0"/>
              <a:t>O </a:t>
            </a:r>
            <a:r>
              <a:rPr lang="es-CO" dirty="0" smtClean="0"/>
              <a:t>3</a:t>
            </a:r>
            <a:endParaRPr lang="es-CO" dirty="0"/>
          </a:p>
          <a:p>
            <a:r>
              <a:rPr lang="es-CO" sz="1400" dirty="0" smtClean="0"/>
              <a:t>            Hierro                Oxígeno          </a:t>
            </a:r>
            <a:r>
              <a:rPr lang="es-CO" dirty="0" smtClean="0">
                <a:solidFill>
                  <a:srgbClr val="FF0000"/>
                </a:solidFill>
              </a:rPr>
              <a:t>Óxido</a:t>
            </a:r>
            <a:r>
              <a:rPr lang="es-CO" dirty="0" smtClean="0"/>
              <a:t> Férr</a:t>
            </a:r>
            <a:r>
              <a:rPr lang="es-CO" dirty="0" smtClean="0">
                <a:solidFill>
                  <a:srgbClr val="FF0000"/>
                </a:solidFill>
              </a:rPr>
              <a:t>ico</a:t>
            </a:r>
            <a:r>
              <a:rPr lang="es-CO" dirty="0" smtClean="0"/>
              <a:t> </a:t>
            </a:r>
            <a:endParaRPr lang="es-CO" dirty="0"/>
          </a:p>
        </p:txBody>
      </p:sp>
      <p:cxnSp>
        <p:nvCxnSpPr>
          <p:cNvPr id="8" name="7 Conector recto de flecha"/>
          <p:cNvCxnSpPr/>
          <p:nvPr/>
        </p:nvCxnSpPr>
        <p:spPr>
          <a:xfrm>
            <a:off x="4184989" y="5293424"/>
            <a:ext cx="538495" cy="0"/>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27387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sz="3600" dirty="0" smtClean="0">
                <a:solidFill>
                  <a:schemeClr val="accent2">
                    <a:lumMod val="60000"/>
                    <a:lumOff val="40000"/>
                  </a:schemeClr>
                </a:solidFill>
              </a:rPr>
              <a:t>EJERCICIOS PROPUESTOS</a:t>
            </a:r>
            <a:endParaRPr lang="es-CO" sz="3600" dirty="0">
              <a:solidFill>
                <a:schemeClr val="accent2">
                  <a:lumMod val="60000"/>
                  <a:lumOff val="40000"/>
                </a:schemeClr>
              </a:solidFill>
            </a:endParaRPr>
          </a:p>
        </p:txBody>
      </p:sp>
      <p:sp>
        <p:nvSpPr>
          <p:cNvPr id="3" name="2 Marcador de contenido"/>
          <p:cNvSpPr>
            <a:spLocks noGrp="1"/>
          </p:cNvSpPr>
          <p:nvPr>
            <p:ph idx="1"/>
          </p:nvPr>
        </p:nvSpPr>
        <p:spPr>
          <a:xfrm>
            <a:off x="2267744" y="2204864"/>
            <a:ext cx="3744416" cy="3773016"/>
          </a:xfrm>
        </p:spPr>
        <p:txBody>
          <a:bodyPr/>
          <a:lstStyle/>
          <a:p>
            <a:r>
              <a:rPr lang="pt-BR" sz="2400" dirty="0" smtClean="0"/>
              <a:t>NO</a:t>
            </a:r>
            <a:r>
              <a:rPr lang="pt-BR" sz="1800" dirty="0" smtClean="0"/>
              <a:t>2</a:t>
            </a:r>
          </a:p>
          <a:p>
            <a:r>
              <a:rPr lang="pt-BR" sz="2400" dirty="0" smtClean="0"/>
              <a:t>Fe</a:t>
            </a:r>
            <a:r>
              <a:rPr lang="pt-BR" sz="1800" dirty="0" smtClean="0"/>
              <a:t>2</a:t>
            </a:r>
            <a:r>
              <a:rPr lang="pt-BR" sz="2400" dirty="0" smtClean="0"/>
              <a:t>O</a:t>
            </a:r>
            <a:r>
              <a:rPr lang="pt-BR" sz="1800" dirty="0" smtClean="0"/>
              <a:t>3</a:t>
            </a:r>
            <a:endParaRPr lang="pt-BR" sz="1800" dirty="0"/>
          </a:p>
          <a:p>
            <a:r>
              <a:rPr lang="pt-BR" sz="2400" dirty="0" smtClean="0"/>
              <a:t>Na</a:t>
            </a:r>
            <a:r>
              <a:rPr lang="pt-BR" sz="1800" dirty="0" smtClean="0"/>
              <a:t>2</a:t>
            </a:r>
            <a:r>
              <a:rPr lang="pt-BR" sz="2400" dirty="0" smtClean="0"/>
              <a:t>O</a:t>
            </a:r>
          </a:p>
          <a:p>
            <a:r>
              <a:rPr lang="pt-BR" sz="2400" dirty="0" smtClean="0"/>
              <a:t>CO</a:t>
            </a:r>
            <a:endParaRPr lang="pt-BR" sz="2400" dirty="0"/>
          </a:p>
          <a:p>
            <a:r>
              <a:rPr lang="pt-BR" sz="2400" dirty="0" smtClean="0"/>
              <a:t>MgO</a:t>
            </a:r>
          </a:p>
          <a:p>
            <a:r>
              <a:rPr lang="pt-BR" sz="2400" dirty="0" smtClean="0"/>
              <a:t>N</a:t>
            </a:r>
            <a:r>
              <a:rPr lang="pt-BR" sz="1800" dirty="0" smtClean="0"/>
              <a:t>2</a:t>
            </a:r>
            <a:r>
              <a:rPr lang="pt-BR" sz="2400" dirty="0" smtClean="0"/>
              <a:t>O</a:t>
            </a:r>
            <a:r>
              <a:rPr lang="pt-BR" sz="1800" dirty="0" smtClean="0"/>
              <a:t>3</a:t>
            </a:r>
            <a:endParaRPr lang="pt-BR" sz="1800" dirty="0" smtClean="0"/>
          </a:p>
          <a:p>
            <a:r>
              <a:rPr lang="pt-BR" sz="2400" dirty="0" smtClean="0"/>
              <a:t>SO</a:t>
            </a:r>
            <a:r>
              <a:rPr lang="pt-BR" sz="1800" dirty="0" smtClean="0"/>
              <a:t>3</a:t>
            </a:r>
            <a:endParaRPr lang="pt-BR" sz="1800" dirty="0"/>
          </a:p>
          <a:p>
            <a:r>
              <a:rPr lang="pt-BR" sz="2400" dirty="0" smtClean="0"/>
              <a:t>CuO</a:t>
            </a:r>
            <a:endParaRPr lang="pt-BR" sz="2400" dirty="0"/>
          </a:p>
          <a:p>
            <a:pPr algn="just"/>
            <a:endParaRPr lang="es-CO" sz="2400" dirty="0"/>
          </a:p>
        </p:txBody>
      </p:sp>
      <p:sp>
        <p:nvSpPr>
          <p:cNvPr id="4" name="3 CuadroTexto"/>
          <p:cNvSpPr txBox="1"/>
          <p:nvPr/>
        </p:nvSpPr>
        <p:spPr>
          <a:xfrm>
            <a:off x="323528" y="1181990"/>
            <a:ext cx="8352928" cy="923330"/>
          </a:xfrm>
          <a:prstGeom prst="rect">
            <a:avLst/>
          </a:prstGeom>
          <a:noFill/>
        </p:spPr>
        <p:txBody>
          <a:bodyPr wrap="square" rtlCol="0">
            <a:spAutoFit/>
          </a:bodyPr>
          <a:lstStyle/>
          <a:p>
            <a:r>
              <a:rPr lang="es-CO" dirty="0" smtClean="0"/>
              <a:t>Indicar que clase de Óxido es (Ácido, Básico), y nombrarlo empleando las nomenclaturas Stock y común.</a:t>
            </a:r>
          </a:p>
          <a:p>
            <a:endParaRPr lang="es-CO" dirty="0"/>
          </a:p>
        </p:txBody>
      </p:sp>
    </p:spTree>
    <p:extLst>
      <p:ext uri="{BB962C8B-B14F-4D97-AF65-F5344CB8AC3E}">
        <p14:creationId xmlns:p14="http://schemas.microsoft.com/office/powerpoint/2010/main" val="3632134662"/>
      </p:ext>
    </p:extLst>
  </p:cSld>
  <p:clrMapOvr>
    <a:masterClrMapping/>
  </p:clrMapOvr>
</p:sld>
</file>

<file path=ppt/theme/theme1.xml><?xml version="1.0" encoding="utf-8"?>
<a:theme xmlns:a="http://schemas.openxmlformats.org/drawingml/2006/main" name="Como_acceder_a_la_Página (2)">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Como_acceder_a_la_Página (2)</Template>
  <TotalTime>86</TotalTime>
  <Words>132</Words>
  <Application>Microsoft Office PowerPoint</Application>
  <PresentationFormat>Presentación en pantalla (4:3)</PresentationFormat>
  <Paragraphs>36</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Calibri</vt:lpstr>
      <vt:lpstr>BankGothic Md BT</vt:lpstr>
      <vt:lpstr>Courier New</vt:lpstr>
      <vt:lpstr>Como_acceder_a_la_Página (2)</vt:lpstr>
      <vt:lpstr>Presentación de PowerPoint</vt:lpstr>
      <vt:lpstr>OXIDOS ACIDOS  (Nomenclatura Stock o internacional)</vt:lpstr>
      <vt:lpstr>OXIDOS BASICOS (Nomenclatura común o tradicional)</vt:lpstr>
      <vt:lpstr>Presentación de PowerPoint</vt:lpstr>
      <vt:lpstr>EJERCICIOS PROPUESTOS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ÓXIDOS BÁSICOS   Un elemento METÁLICO reacciona con OXÍGENO para dar un óxido,  en este caso el óxido será metálico y se denominará ÓXIDO BÁSICO.  METAL + OXÍGENO ÓXIDO BÁSICO   Na + O2 ----Na2O  Sodio Oxígeno Óxido de sodio   En aquellos elementos con un solo estado de oxidación, para nombrar el óxido correspondiente se hace uso de la preposición "de", entre la palabra óxido y el nombre del elemento, por ejemplo   OXIDO DE SODIO    ¿ Qué pasa con el HIERRO ?  Aquí encontraremos algo nuevo: el HIERRO tiene dos números de oxidación, el 2 y el 3, de acuerdo a como reaccione con el oxígeno actuará con uno u otro número de oxidación.   Si actúa con Nº de oxidación: 2   Fe + O2 ----FeO  Hierro Oxígeno Óxido Ferroso   Si actúa con Nº de oxidación: 3   Fe + O2---- Fe2O3  Hierro Oxígeno Óxido Férrico   En aquellos que tienen dos estados de oxidación utilizamos la palabra óxido, seguida por la raíz (primer parte) del nombre del elemento y una terminación que diferencia a ambos estados de oxidación, por ejemplo:   ÓXIDO FERROSO   ÓXIDO FÉRRICO   En estos casos hay que ver con que número de oxidación actúan:   ESTADO DE OXIDACIÓN TERMINACIÓN   MENOR OSO  MAYOR ICO    Otros ejemplos:  K + O2 ---K2O  Potasio Oxígeno Óxido de potasio</dc:title>
  <dc:creator>Toshiba</dc:creator>
  <cp:lastModifiedBy>Toshiba</cp:lastModifiedBy>
  <cp:revision>9</cp:revision>
  <dcterms:created xsi:type="dcterms:W3CDTF">2014-08-25T21:08:06Z</dcterms:created>
  <dcterms:modified xsi:type="dcterms:W3CDTF">2014-08-25T22:34:31Z</dcterms:modified>
</cp:coreProperties>
</file>